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4" r:id="rId3"/>
    <p:sldId id="275" r:id="rId4"/>
    <p:sldId id="279" r:id="rId5"/>
    <p:sldId id="276" r:id="rId6"/>
    <p:sldId id="280" r:id="rId7"/>
    <p:sldId id="286" r:id="rId8"/>
    <p:sldId id="281" r:id="rId9"/>
    <p:sldId id="282" r:id="rId10"/>
    <p:sldId id="283" r:id="rId11"/>
    <p:sldId id="285" r:id="rId12"/>
    <p:sldId id="287" r:id="rId13"/>
    <p:sldId id="289" r:id="rId14"/>
    <p:sldId id="301" r:id="rId15"/>
    <p:sldId id="304" r:id="rId16"/>
    <p:sldId id="291" r:id="rId17"/>
    <p:sldId id="302" r:id="rId18"/>
    <p:sldId id="303" r:id="rId19"/>
    <p:sldId id="292" r:id="rId20"/>
    <p:sldId id="293" r:id="rId21"/>
    <p:sldId id="305" r:id="rId22"/>
    <p:sldId id="294" r:id="rId23"/>
    <p:sldId id="295" r:id="rId24"/>
    <p:sldId id="296" r:id="rId25"/>
    <p:sldId id="297" r:id="rId26"/>
    <p:sldId id="298" r:id="rId27"/>
    <p:sldId id="300" r:id="rId28"/>
    <p:sldId id="273" r:id="rId29"/>
    <p:sldId id="269" r:id="rId30"/>
    <p:sldId id="271" r:id="rId31"/>
    <p:sldId id="272" r:id="rId32"/>
    <p:sldId id="260" r:id="rId33"/>
    <p:sldId id="265" r:id="rId34"/>
    <p:sldId id="261" r:id="rId35"/>
    <p:sldId id="262" r:id="rId36"/>
    <p:sldId id="263" r:id="rId37"/>
    <p:sldId id="267" r:id="rId38"/>
    <p:sldId id="268" r:id="rId39"/>
    <p:sldId id="290" r:id="rId40"/>
    <p:sldId id="2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1526" autoAdjust="0"/>
  </p:normalViewPr>
  <p:slideViewPr>
    <p:cSldViewPr snapToGrid="0">
      <p:cViewPr>
        <p:scale>
          <a:sx n="75" d="100"/>
          <a:sy n="75" d="100"/>
        </p:scale>
        <p:origin x="226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A428-82F6-4EB1-B62E-2C59FA7FB63A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111E0-6461-4ACD-ADBA-8969ABF015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15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HashMap — структура из пар «ключ-значение». Внутри это динамический массив ключей. Каждый элемент массива — своеобразная «корзинка», которая хранит связанный список со значением.</a:t>
            </a:r>
          </a:p>
          <a:p>
            <a:pPr algn="l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Под капотом </a:t>
            </a:r>
            <a:r>
              <a:rPr lang="ru-RU" sz="1200" b="0" i="0" dirty="0">
                <a:solidFill>
                  <a:srgbClr val="181818"/>
                </a:solidFill>
                <a:effectLst/>
                <a:latin typeface="HeliosExtC"/>
              </a:rPr>
              <a:t>у ключей есть хэши, то есть уникальные идентификаторы, позволяющие эффективно работать с этой структурой.</a:t>
            </a:r>
            <a:endParaRPr lang="ru-RU" b="0" i="0" dirty="0">
              <a:solidFill>
                <a:srgbClr val="181818"/>
              </a:solidFill>
              <a:effectLst/>
              <a:latin typeface="HeliosExtC"/>
            </a:endParaRPr>
          </a:p>
          <a:p>
            <a:pPr algn="l"/>
            <a:r>
              <a:rPr lang="ru-RU" sz="1200" b="0" i="0" dirty="0">
                <a:solidFill>
                  <a:srgbClr val="181818"/>
                </a:solidFill>
                <a:effectLst/>
                <a:latin typeface="HeliosExtC"/>
              </a:rPr>
              <a:t>В </a:t>
            </a:r>
            <a:r>
              <a:rPr lang="en-US" sz="1200" b="0" i="0" dirty="0">
                <a:solidFill>
                  <a:srgbClr val="181818"/>
                </a:solidFill>
                <a:effectLst/>
                <a:latin typeface="HeliosExtC"/>
              </a:rPr>
              <a:t>JS </a:t>
            </a:r>
            <a:r>
              <a:rPr lang="ru-RU" sz="1200" b="0" i="0" dirty="0">
                <a:solidFill>
                  <a:srgbClr val="181818"/>
                </a:solidFill>
                <a:effectLst/>
                <a:latin typeface="HeliosExtC"/>
              </a:rPr>
              <a:t>на них основаны объекты, </a:t>
            </a:r>
            <a:r>
              <a:rPr lang="en-US" sz="1200" b="0" i="0" dirty="0">
                <a:solidFill>
                  <a:srgbClr val="181818"/>
                </a:solidFill>
                <a:effectLst/>
                <a:latin typeface="HeliosExtC"/>
              </a:rPr>
              <a:t>Map, Set</a:t>
            </a:r>
            <a:endParaRPr lang="en-US" b="0" i="0" dirty="0">
              <a:solidFill>
                <a:srgbClr val="181818"/>
              </a:solidFill>
              <a:effectLst/>
              <a:latin typeface="HeliosExtC"/>
            </a:endParaRPr>
          </a:p>
          <a:p>
            <a:pPr algn="l"/>
            <a:r>
              <a:rPr lang="ru-RU" dirty="0">
                <a:effectLst/>
              </a:rPr>
              <a:t>Это превосходно оптимизированная структура, позволяющая быстро получать значение ключа по самому ключу и проверять есть ли ключ во всем объекте</a:t>
            </a:r>
          </a:p>
          <a:p>
            <a:pPr algn="l"/>
            <a:r>
              <a:rPr lang="ru-RU" dirty="0">
                <a:effectLst/>
              </a:rPr>
              <a:t>Хорошее объяснение того как работает эта структура данных под капотом можно посмотреть в видео по ссылке в правой нижней части, лучше я точно рассказать не смогу и для этого нужна отдельная презентация</a:t>
            </a:r>
          </a:p>
          <a:p>
            <a:pPr algn="l"/>
            <a:br>
              <a:rPr lang="ru-RU" dirty="0">
                <a:effectLst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226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371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610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305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034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089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577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24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340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028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58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Стек — структура данных, символизирующая собой стопку блинов</a:t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>У стека есть две только 3 основных операции</a:t>
            </a:r>
          </a:p>
          <a:p>
            <a:pPr marL="171450" indent="-171450" algn="l">
              <a:buFontTx/>
              <a:buChar char="-"/>
            </a:pPr>
            <a:r>
              <a:rPr lang="ru-RU" dirty="0">
                <a:effectLst/>
              </a:rPr>
              <a:t>Посмотреть какой элемент лежит сверху</a:t>
            </a:r>
          </a:p>
          <a:p>
            <a:pPr marL="171450" indent="-171450" algn="l">
              <a:buFontTx/>
              <a:buChar char="-"/>
            </a:pPr>
            <a:r>
              <a:rPr lang="ru-RU" dirty="0">
                <a:effectLst/>
              </a:rPr>
              <a:t>Достать этот элемент, убрав из стека</a:t>
            </a:r>
          </a:p>
          <a:p>
            <a:pPr marL="171450" indent="-171450" algn="l">
              <a:buFontTx/>
              <a:buChar char="-"/>
            </a:pPr>
            <a:r>
              <a:rPr lang="ru-RU" dirty="0">
                <a:effectLst/>
              </a:rPr>
              <a:t>Положить наверх новый элемент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86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2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70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03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Сложность всех операций </a:t>
            </a:r>
            <a:r>
              <a:rPr lang="en-US" dirty="0"/>
              <a:t>O(1)</a:t>
            </a:r>
          </a:p>
          <a:p>
            <a:r>
              <a:rPr lang="ru-RU" dirty="0"/>
              <a:t>Стек часто используется для  элегантного решения задач со структурированными данными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7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7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Очередь хорошо нам известна по очереди в МУП, однако если мы рассматриваем структуру данных, то элементы приходят только в конец очереди и их можно получить и удалить только из ее начала. Просто спросить, или купить номерок элемент очереди не может. Также эту структуру данных называют </a:t>
            </a:r>
            <a:r>
              <a:rPr lang="ru-RU" sz="1200" b="0" i="0" dirty="0">
                <a:solidFill>
                  <a:srgbClr val="181818"/>
                </a:solidFill>
                <a:effectLst/>
                <a:latin typeface="HeliosExtC"/>
              </a:rPr>
              <a:t>FIFO - First In First Out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29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мы вспомним как работаю массивы, добавление элемента в начало имеет сложность </a:t>
            </a:r>
            <a:r>
              <a:rPr lang="en-US" dirty="0"/>
              <a:t>O(n)</a:t>
            </a:r>
            <a:r>
              <a:rPr lang="ru-RU" dirty="0"/>
              <a:t> поэтому если мы будем пользоваться встроенными методами массива, получим </a:t>
            </a:r>
            <a:r>
              <a:rPr lang="en-US" dirty="0"/>
              <a:t>O(n) </a:t>
            </a:r>
            <a:r>
              <a:rPr lang="ru-RU" dirty="0"/>
              <a:t>или для вставки элемента, или для его удаления в зависимости от реализации. Как написать очередь с нормальной сложностью я покажу на следующем слайде</a:t>
            </a:r>
          </a:p>
          <a:p>
            <a:r>
              <a:rPr lang="ru-RU" dirty="0"/>
              <a:t>Обычно очереди используют в нормальной работе чтобы откладывать ресурсоемкие задачи такие как отправка </a:t>
            </a:r>
            <a:r>
              <a:rPr lang="en-US" dirty="0"/>
              <a:t>email-</a:t>
            </a:r>
            <a:r>
              <a:rPr lang="ru-RU" dirty="0"/>
              <a:t>ов</a:t>
            </a:r>
          </a:p>
          <a:p>
            <a:r>
              <a:rPr lang="ru-RU" dirty="0"/>
              <a:t>В задачах очереди обычно используются как вспомогательная стркутура при обходе дерева в ширину, но бывают и задачи на них.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Часто попадаются задачи на графы, особенно на деревья. Дерево – это граф в котором можно из из вершины попасть в любую другую вершину, не содержащий циклов.</a:t>
            </a:r>
          </a:p>
          <a:p>
            <a:pPr algn="l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Про графы я рассказывал в другой презентации, сейчас сосредоточимся именно на практике работы с деревьями.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415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Граф может быть задан с помощью списка ребер, списком связей для каждой вершины, матрицей смежности</a:t>
            </a:r>
          </a:p>
          <a:p>
            <a:pPr algn="l"/>
            <a:r>
              <a:rPr lang="ru-RU" dirty="0"/>
              <a:t>Часто для решения задачи нам нужно будет сначала привести граф в форму списка смежных вершин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50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Сложность всех операций </a:t>
            </a:r>
            <a:r>
              <a:rPr lang="en-US" dirty="0"/>
              <a:t>O(1)</a:t>
            </a:r>
          </a:p>
          <a:p>
            <a:r>
              <a:rPr lang="ru-RU" dirty="0"/>
              <a:t>Стек часто используется для  элегантного решения задач со структурированными данными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11E0-6461-4ACD-ADBA-8969ABF015B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F407-E54A-4736-A4BC-666E2C656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1DFE5-D393-417E-ABDA-838F522D6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B866B-A571-4395-AEBA-13445331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1F789-46E4-4A49-8B03-EA1C7547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EF817-B402-4624-98ED-CC661D14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946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5863-247B-418B-9159-EF5FF11F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B3CFD-3558-4D57-8CE6-1B37EAEEC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4AD4-75F4-4CCC-A075-A75D52CE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41CF2-60FE-41A6-8CFA-D9B4A9E3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235B5-6700-4A7A-B347-205B5E57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32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83CFC7-931E-429D-9458-F3811AD95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EADDF-F11B-4C3B-8F95-B4F35A657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0F937-47B6-4C6C-B266-10E2A404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DB728-18F0-4E65-B9F5-5B0CFCA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513B9-C6FA-446E-B746-E127F89E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32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FF3A-B5FC-4674-91A4-B41D3F1E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FA0D-D3C8-4BAB-8927-6E9D6B06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1475-477D-4A63-A863-C7C120CF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1C60E-27F7-4CBF-B1D9-C6851C37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E75AE-1DC1-424A-97ED-62823224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23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7322-CEF5-4A0A-8863-5A477472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9BBB-6D0C-4A75-A60D-297FF2789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9150-0617-407D-9F91-CE81CC94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5C57-1FD3-41E2-A01F-F35B34CF8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8BA86-9E08-4B5A-8C04-9B908200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26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267C-5B96-4E6B-92EE-ADA6C115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B871C-7039-452D-A1EE-076645112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0B5F7-3365-4D9E-885A-811F2318D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D27FB-3CDB-4E34-8966-8C193AA4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25885-E965-41C6-AD78-72860784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6782F-A769-45BA-9D2E-1D1AAF2F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02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58D7-E678-4D7D-8F57-CF3613FF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DFDD5-D59C-418F-8CB7-D3DDACB9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820C7-B50E-410F-9B4E-F61B48775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C388F-EEB9-470E-87C3-81ACFCE8D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A45E3-9858-4264-9EF6-77FC1333D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20183-7B87-49D5-9257-58587FBD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FD679-D7FE-484D-BD98-47B0854C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1EAA9-1072-49D0-AAAA-1DB6B2C0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50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6B95-F3F2-41D2-9E00-CECB0167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10635-807B-406D-A628-40B2A4FF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B2AC8-9EC8-4CFD-9B78-DFB967EF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29E9-962F-463E-B097-4D69EECC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2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AA732-2943-411D-A34C-A8F8338A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FBFD2-AC2F-43AC-84B5-F29612E8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E4D54-B4C9-41D7-8731-78467072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8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D57E-1661-4EC0-9626-799AF0FD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C7862-D8BA-44F8-BE90-4FE78661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95044-DC97-4B74-AA29-B8DC56471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6548-4E5D-4662-9F12-DE9E41C6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5A8D-E549-401A-8EE9-2DFCB060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6DBFF-D242-4E7D-A84E-23F4CE61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36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9C68-19D1-4321-829D-D9DE8232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49E09-86C4-401D-A292-3C0FB1723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9874F-AB0E-4B42-8B2D-6887E415D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8D737-00FF-472C-80DF-572771687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E52A-EB9A-400D-9A90-F85B4106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9C7ED-1237-4B10-8FAB-B507B2F95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75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74C1D-DAD2-463E-BDD8-E67A70B8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6EF8A-4807-45FA-A8B2-0704FC0D8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D5CB-A4D0-4163-A447-E7AB548DC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DEA6A-1DE4-48F8-ACB0-E86FCD3E5DA7}" type="datetimeFigureOut">
              <a:rPr lang="en-GB" smtClean="0"/>
              <a:t>24/03/2024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0EFEC-6632-4630-860A-ED8CB65B7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86CE-6F90-431A-9133-924163036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5F591-3D1D-41B0-A8AB-919F677AC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64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codecamp.org/news/data-structures-in-javascript-with-examples/" TargetMode="External"/><Relationship Id="rId3" Type="http://schemas.openxmlformats.org/officeDocument/2006/relationships/hyperlink" Target="https://www.youtube.com/watch?v=2Od3MV1-mpk&amp;list=PL0k-9Y7O1GwccXKHRzmvVj17yB7T9pjTo" TargetMode="External"/><Relationship Id="rId7" Type="http://schemas.openxmlformats.org/officeDocument/2006/relationships/hyperlink" Target="https://codedamn.com/news/javascript/sets-in-javascript-2" TargetMode="External"/><Relationship Id="rId2" Type="http://schemas.openxmlformats.org/officeDocument/2006/relationships/hyperlink" Target="https://www.youtube.com/@sashalukin/vide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to/lukocastillo/time-complexity-big-0-for-javascript-array-methods-and-examples-mlg" TargetMode="External"/><Relationship Id="rId5" Type="http://schemas.openxmlformats.org/officeDocument/2006/relationships/hyperlink" Target="https://stackabuse.com/binary-search-in-javascript/" TargetMode="External"/><Relationship Id="rId10" Type="http://schemas.openxmlformats.org/officeDocument/2006/relationships/hyperlink" Target="https://habr.com/ru/articles/504374/" TargetMode="External"/><Relationship Id="rId4" Type="http://schemas.openxmlformats.org/officeDocument/2006/relationships/hyperlink" Target="https://ru.hexlet.io/blog/posts/grokaem-algoritmy-gayd-po-algoritmam-dlya-teh-komu-slozhno-reshat-zadachi" TargetMode="External"/><Relationship Id="rId9" Type="http://schemas.openxmlformats.org/officeDocument/2006/relationships/hyperlink" Target="https://tharinducs.medium.com/time-complexity-of-objects-and-arrays-js-algo-02-5cd8ead23b91#:~:text=If%20you%20want%20to%20insert,remove%20and%20insert%20a%20property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3A5D-FB2D-4219-8222-ED2179BAB4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Алгоритмические задачи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8A9E2-8732-4EB3-8368-C3BF7052BA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Типовые приемы решения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760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34F18A-F4EB-4A90-9B5A-66BAB01E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17" y="1078092"/>
            <a:ext cx="763667" cy="763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Структуры – Очередь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17" y="2005839"/>
            <a:ext cx="5141181" cy="2873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Enqueue </a:t>
            </a:r>
            <a:r>
              <a:rPr lang="ru-RU" dirty="0"/>
              <a:t>– </a:t>
            </a:r>
            <a:r>
              <a:rPr lang="en-US" dirty="0"/>
              <a:t>O(1)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equeue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/>
              <a:t>– </a:t>
            </a:r>
            <a:r>
              <a:rPr lang="en-US" dirty="0"/>
              <a:t>O(1)</a:t>
            </a:r>
            <a:endParaRPr lang="ru-RU" dirty="0"/>
          </a:p>
          <a:p>
            <a:pPr marL="0" indent="0">
              <a:buNone/>
            </a:pP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GB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equeue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– </a:t>
            </a:r>
            <a:r>
              <a:rPr lang="en-US" dirty="0">
                <a:solidFill>
                  <a:srgbClr val="FF0000"/>
                </a:solidFill>
              </a:rPr>
              <a:t>O(n) </a:t>
            </a:r>
            <a:r>
              <a:rPr lang="ru-RU" dirty="0">
                <a:solidFill>
                  <a:srgbClr val="FF0000"/>
                </a:solidFill>
              </a:rPr>
              <a:t>при реализации на массиве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eek </a:t>
            </a:r>
            <a:r>
              <a:rPr lang="ru-RU" dirty="0"/>
              <a:t>– </a:t>
            </a:r>
            <a:r>
              <a:rPr lang="en-US" dirty="0"/>
              <a:t>O(1)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EA0AF-D178-4AC7-A0CA-30279C683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85" y="1078091"/>
            <a:ext cx="763667" cy="7636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E5347E-27C6-471A-A37F-AD9BEB659D13}"/>
              </a:ext>
            </a:extLst>
          </p:cNvPr>
          <p:cNvSpPr txBox="1">
            <a:spLocks/>
          </p:cNvSpPr>
          <p:nvPr/>
        </p:nvSpPr>
        <p:spPr>
          <a:xfrm>
            <a:off x="1135884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Сложность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C2D11C-51BD-441F-926C-0E56A457A60B}"/>
              </a:ext>
            </a:extLst>
          </p:cNvPr>
          <p:cNvSpPr txBox="1">
            <a:spLocks/>
          </p:cNvSpPr>
          <p:nvPr/>
        </p:nvSpPr>
        <p:spPr>
          <a:xfrm>
            <a:off x="7313385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Подсказки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109997" y="4512921"/>
            <a:ext cx="113082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3200" dirty="0">
              <a:solidFill>
                <a:srgbClr val="181818"/>
              </a:solidFill>
              <a:latin typeface="HeliosExtC"/>
            </a:endParaRPr>
          </a:p>
          <a:p>
            <a:r>
              <a:rPr lang="en-GB" sz="3200" dirty="0">
                <a:solidFill>
                  <a:srgbClr val="181818"/>
                </a:solidFill>
                <a:latin typeface="HeliosExtC"/>
              </a:rPr>
              <a:t>First Unique Character in a String</a:t>
            </a:r>
            <a:endParaRPr lang="ru-RU" sz="3200" dirty="0">
              <a:solidFill>
                <a:srgbClr val="181818"/>
              </a:solidFill>
              <a:latin typeface="HeliosExtC"/>
            </a:endParaRPr>
          </a:p>
          <a:p>
            <a:r>
              <a:rPr lang="en-GB" sz="3200" b="0" i="0" dirty="0">
                <a:solidFill>
                  <a:srgbClr val="181818"/>
                </a:solidFill>
                <a:effectLst/>
                <a:latin typeface="HeliosExtC"/>
              </a:rPr>
              <a:t>Product of the Last K Numbers</a:t>
            </a:r>
            <a:endParaRPr lang="ru-RU" sz="3200" b="0" i="0" dirty="0">
              <a:solidFill>
                <a:srgbClr val="181818"/>
              </a:solidFill>
              <a:effectLst/>
              <a:latin typeface="HeliosExtC"/>
            </a:endParaRPr>
          </a:p>
          <a:p>
            <a:endParaRPr lang="en-GB" sz="3200" b="0" i="0" dirty="0">
              <a:solidFill>
                <a:srgbClr val="181818"/>
              </a:solidFill>
              <a:effectLst/>
              <a:latin typeface="HeliosExtC"/>
            </a:endParaRPr>
          </a:p>
          <a:p>
            <a:endParaRPr lang="en-GB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4A17BE-AAB8-4510-8919-2BAB9BD6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42699" y="2126865"/>
            <a:ext cx="4306601" cy="9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CB7AFE-EDFE-4493-9B6B-5E7E67C0C3FA}"/>
              </a:ext>
            </a:extLst>
          </p:cNvPr>
          <p:cNvSpPr txBox="1">
            <a:spLocks/>
          </p:cNvSpPr>
          <p:nvPr/>
        </p:nvSpPr>
        <p:spPr>
          <a:xfrm>
            <a:off x="6277065" y="2005839"/>
            <a:ext cx="5640615" cy="2873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Планирование отложенных задач</a:t>
            </a:r>
          </a:p>
          <a:p>
            <a:pPr marL="0" indent="0">
              <a:buNone/>
            </a:pPr>
            <a:r>
              <a:rPr lang="ru-RU" dirty="0"/>
              <a:t>Используется при обходе дерева в ширину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95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F51DD-EFC0-487E-BB50-E2D3F6B6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65" y="111760"/>
            <a:ext cx="6424470" cy="649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73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Структуры – графы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441875" y="652007"/>
            <a:ext cx="11308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181818"/>
                </a:solidFill>
                <a:latin typeface="HeliosExtC"/>
              </a:rPr>
              <a:t>Дерево — связный граф, не содержащий циклов</a:t>
            </a:r>
            <a:r>
              <a:rPr lang="ru-RU" sz="3200" b="0" i="0" dirty="0">
                <a:solidFill>
                  <a:srgbClr val="181818"/>
                </a:solidFill>
                <a:effectLst/>
                <a:latin typeface="HeliosExtC"/>
              </a:rPr>
              <a:t>. </a:t>
            </a:r>
            <a:endParaRPr lang="en-GB" sz="3200" b="1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4B9D02C-2924-4AC5-9A3F-2A3A85341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39" y="3429000"/>
            <a:ext cx="6675120" cy="340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00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Структуры – графы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441875" y="652007"/>
            <a:ext cx="11308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181818"/>
                </a:solidFill>
                <a:latin typeface="HeliosExtC"/>
              </a:rPr>
              <a:t>Матрица смежности                          Список ребер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2471C-36DF-41C8-8B96-D8225FDDF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9" y="1602352"/>
            <a:ext cx="4559902" cy="316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75B7D-C9D1-4067-8EB3-771B164FE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2352"/>
            <a:ext cx="3387952" cy="1916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470B6-1140-4426-A2B1-B5DAE1F04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426" y="4522120"/>
            <a:ext cx="3393194" cy="2081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2F5CA-8F91-4C9E-B0EF-1757F361E74F}"/>
              </a:ext>
            </a:extLst>
          </p:cNvPr>
          <p:cNvSpPr txBox="1"/>
          <p:nvPr/>
        </p:nvSpPr>
        <p:spPr>
          <a:xfrm>
            <a:off x="5699760" y="3940565"/>
            <a:ext cx="489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181818"/>
                </a:solidFill>
                <a:latin typeface="HeliosExtC"/>
              </a:rPr>
              <a:t>Список смежных вершин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0460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34F18A-F4EB-4A90-9B5A-66BAB01E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17" y="1078092"/>
            <a:ext cx="763667" cy="763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Структуры – графы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17" y="2005839"/>
            <a:ext cx="5256423" cy="2149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DFS, BFS </a:t>
            </a:r>
            <a:r>
              <a:rPr lang="ru-RU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По времени</a:t>
            </a:r>
            <a:r>
              <a:rPr lang="ru-RU" dirty="0"/>
              <a:t> – O(V + E)</a:t>
            </a: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DFS, BFS </a:t>
            </a:r>
            <a:r>
              <a:rPr lang="ru-RU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По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памяти</a:t>
            </a:r>
            <a:r>
              <a:rPr lang="ru-RU" dirty="0"/>
              <a:t> – O(V)</a:t>
            </a:r>
          </a:p>
          <a:p>
            <a:pPr marL="0" indent="0">
              <a:buNone/>
            </a:pPr>
            <a:r>
              <a:rPr lang="ru-RU" dirty="0"/>
              <a:t>V — общее количество вершин.</a:t>
            </a:r>
          </a:p>
          <a:p>
            <a:pPr marL="0" indent="0">
              <a:buNone/>
            </a:pPr>
            <a:r>
              <a:rPr lang="ru-RU" dirty="0"/>
              <a:t>E — общее количество граней (ребер).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EA0AF-D178-4AC7-A0CA-30279C683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85" y="1078091"/>
            <a:ext cx="763667" cy="7636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E5347E-27C6-471A-A37F-AD9BEB659D13}"/>
              </a:ext>
            </a:extLst>
          </p:cNvPr>
          <p:cNvSpPr txBox="1">
            <a:spLocks/>
          </p:cNvSpPr>
          <p:nvPr/>
        </p:nvSpPr>
        <p:spPr>
          <a:xfrm>
            <a:off x="1135884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Сложность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C2D11C-51BD-441F-926C-0E56A457A60B}"/>
              </a:ext>
            </a:extLst>
          </p:cNvPr>
          <p:cNvSpPr txBox="1">
            <a:spLocks/>
          </p:cNvSpPr>
          <p:nvPr/>
        </p:nvSpPr>
        <p:spPr>
          <a:xfrm>
            <a:off x="7313385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Подсказки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109997" y="4512921"/>
            <a:ext cx="113082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181818"/>
                </a:solidFill>
                <a:latin typeface="HeliosExtC"/>
              </a:rPr>
              <a:t>Maximum Depth of Binary Tree</a:t>
            </a:r>
          </a:p>
          <a:p>
            <a:r>
              <a:rPr lang="en-GB" sz="3200" dirty="0">
                <a:solidFill>
                  <a:srgbClr val="181818"/>
                </a:solidFill>
                <a:latin typeface="HeliosExtC"/>
              </a:rPr>
              <a:t>Path Sum</a:t>
            </a:r>
          </a:p>
          <a:p>
            <a:r>
              <a:rPr lang="en-GB" sz="3200" dirty="0">
                <a:solidFill>
                  <a:srgbClr val="181818"/>
                </a:solidFill>
                <a:latin typeface="HeliosExtC"/>
              </a:rPr>
              <a:t>Binary Tree Maximum Path Sum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4A17BE-AAB8-4510-8919-2BAB9BD6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10413" y="2117909"/>
            <a:ext cx="4306601" cy="9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CB7AFE-EDFE-4493-9B6B-5E7E67C0C3FA}"/>
              </a:ext>
            </a:extLst>
          </p:cNvPr>
          <p:cNvSpPr txBox="1">
            <a:spLocks/>
          </p:cNvSpPr>
          <p:nvPr/>
        </p:nvSpPr>
        <p:spPr>
          <a:xfrm>
            <a:off x="6096000" y="2007775"/>
            <a:ext cx="6042152" cy="1832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Явно сказано что на входе граф или дерево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Дан список городов и маршрутов, или что-то похожее</a:t>
            </a:r>
          </a:p>
          <a:p>
            <a:pPr marL="0" indent="0">
              <a:buNone/>
            </a:pPr>
            <a:r>
              <a:rPr lang="ru-RU" dirty="0"/>
              <a:t>Дана файловая система или иерархическая структура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0324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ширину</a:t>
            </a:r>
            <a:endParaRPr lang="en-GB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EC77477A-A74E-434E-BCF2-90814BD9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119"/>
            <a:ext cx="12110719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3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ширину</a:t>
            </a:r>
            <a:endParaRPr lang="en-GB" dirty="0"/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82132F4C-A7BA-46B5-9D7B-D2879C83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8150"/>
            <a:ext cx="12192000" cy="34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49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ширину</a:t>
            </a:r>
            <a:endParaRPr lang="en-GB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07A41C19-7E6B-4FC2-A39A-88E77293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3075"/>
            <a:ext cx="12192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35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ширину</a:t>
            </a:r>
            <a:endParaRPr lang="en-GB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AE94D790-6D19-4B4F-8EEB-F2521632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75"/>
            <a:ext cx="12192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47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глубину</a:t>
            </a:r>
            <a:endParaRPr lang="en-GB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D4D241B-9C11-4BE8-A3F2-24BE9B80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533525"/>
            <a:ext cx="107346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7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Структуры – </a:t>
            </a:r>
            <a:r>
              <a:rPr lang="en-GB" dirty="0"/>
              <a:t>hash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441875" y="652007"/>
            <a:ext cx="113082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181818"/>
                </a:solidFill>
                <a:latin typeface="HeliosExtC"/>
              </a:rPr>
              <a:t>HashMap</a:t>
            </a:r>
            <a:r>
              <a:rPr lang="en-US" sz="3200" dirty="0">
                <a:solidFill>
                  <a:srgbClr val="181818"/>
                </a:solidFill>
                <a:latin typeface="HeliosExtC"/>
              </a:rPr>
              <a:t> (</a:t>
            </a:r>
            <a:r>
              <a:rPr lang="ru-RU" sz="3200" dirty="0">
                <a:solidFill>
                  <a:srgbClr val="181818"/>
                </a:solidFill>
                <a:latin typeface="HeliosExtC"/>
              </a:rPr>
              <a:t>объект</a:t>
            </a:r>
            <a:r>
              <a:rPr lang="en-US" sz="3200" dirty="0">
                <a:solidFill>
                  <a:srgbClr val="181818"/>
                </a:solidFill>
                <a:latin typeface="HeliosExtC"/>
              </a:rPr>
              <a:t>)</a:t>
            </a:r>
            <a:r>
              <a:rPr lang="ru-RU" sz="3200" dirty="0">
                <a:solidFill>
                  <a:srgbClr val="181818"/>
                </a:solidFill>
                <a:latin typeface="HeliosExtC"/>
              </a:rPr>
              <a:t> — структура из пар «ключ-значение»</a:t>
            </a:r>
            <a:r>
              <a:rPr lang="en-US" sz="3200" dirty="0">
                <a:solidFill>
                  <a:srgbClr val="181818"/>
                </a:solidFill>
                <a:latin typeface="HeliosExtC"/>
              </a:rPr>
              <a:t>, </a:t>
            </a:r>
            <a:r>
              <a:rPr lang="ru-RU" sz="3200" b="0" i="0" dirty="0">
                <a:solidFill>
                  <a:srgbClr val="181818"/>
                </a:solidFill>
                <a:effectLst/>
                <a:latin typeface="HeliosExtC"/>
              </a:rPr>
              <a:t>где у ключей есть хэши, то есть уникальные идентификаторы. В </a:t>
            </a:r>
            <a:r>
              <a:rPr lang="en-US" sz="3200" b="0" i="0" dirty="0">
                <a:solidFill>
                  <a:srgbClr val="181818"/>
                </a:solidFill>
                <a:effectLst/>
                <a:latin typeface="HeliosExtC"/>
              </a:rPr>
              <a:t>JS </a:t>
            </a:r>
            <a:r>
              <a:rPr lang="ru-RU" sz="3200" b="0" i="0" dirty="0">
                <a:solidFill>
                  <a:srgbClr val="181818"/>
                </a:solidFill>
                <a:effectLst/>
                <a:latin typeface="HeliosExtC"/>
              </a:rPr>
              <a:t>на них основаны </a:t>
            </a:r>
            <a:r>
              <a:rPr lang="ru-RU" sz="3200" b="1" i="0" dirty="0">
                <a:solidFill>
                  <a:srgbClr val="181818"/>
                </a:solidFill>
                <a:effectLst/>
                <a:latin typeface="HeliosExtC"/>
              </a:rPr>
              <a:t>объекты</a:t>
            </a:r>
            <a:r>
              <a:rPr lang="ru-RU" sz="3200" b="0" i="0" dirty="0">
                <a:solidFill>
                  <a:srgbClr val="181818"/>
                </a:solidFill>
                <a:effectLst/>
                <a:latin typeface="HeliosExtC"/>
              </a:rPr>
              <a:t>, </a:t>
            </a:r>
            <a:r>
              <a:rPr lang="en-US" sz="3200" b="1" i="0" dirty="0">
                <a:solidFill>
                  <a:srgbClr val="181818"/>
                </a:solidFill>
                <a:effectLst/>
                <a:latin typeface="HeliosExtC"/>
              </a:rPr>
              <a:t>Map</a:t>
            </a:r>
            <a:r>
              <a:rPr lang="en-US" sz="3200" b="0" i="0" dirty="0">
                <a:solidFill>
                  <a:srgbClr val="181818"/>
                </a:solidFill>
                <a:effectLst/>
                <a:latin typeface="HeliosExtC"/>
              </a:rPr>
              <a:t>, </a:t>
            </a:r>
            <a:r>
              <a:rPr lang="en-US" sz="3200" b="1" i="0" dirty="0">
                <a:solidFill>
                  <a:srgbClr val="181818"/>
                </a:solidFill>
                <a:effectLst/>
                <a:latin typeface="HeliosExtC"/>
              </a:rPr>
              <a:t>Set</a:t>
            </a:r>
            <a:endParaRPr lang="en-GB" sz="32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893AF94-1A58-40D0-9738-7C10C7BE4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53" y="2197046"/>
            <a:ext cx="5846127" cy="437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F750F-C49D-4806-B270-B4EEC820C5BC}"/>
              </a:ext>
            </a:extLst>
          </p:cNvPr>
          <p:cNvSpPr txBox="1"/>
          <p:nvPr/>
        </p:nvSpPr>
        <p:spPr>
          <a:xfrm>
            <a:off x="8098558" y="6407938"/>
            <a:ext cx="51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https://www.youtube.com/watch?v=rPp46idEvnM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1AEC9-059B-4E9F-BEA6-593D82F3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838" y="4382515"/>
            <a:ext cx="3415286" cy="192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735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глубину</a:t>
            </a:r>
            <a:endParaRPr lang="en-GB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D4D241B-9C11-4BE8-A3F2-24BE9B80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533525"/>
            <a:ext cx="107346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01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EBA3E8-8FC9-4E13-8EAC-5FDB9BC07348}"/>
              </a:ext>
            </a:extLst>
          </p:cNvPr>
          <p:cNvSpPr txBox="1"/>
          <p:nvPr/>
        </p:nvSpPr>
        <p:spPr>
          <a:xfrm>
            <a:off x="10185315" y="3136612"/>
            <a:ext cx="11308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1818"/>
                </a:solidFill>
                <a:latin typeface="HeliosExtC"/>
              </a:rPr>
              <a:t>BFS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F9DCB-05BD-49E9-A5BF-76FF718D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033" y="0"/>
            <a:ext cx="6359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7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глубину</a:t>
            </a:r>
            <a:endParaRPr lang="en-GB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A613FA5-C3C2-4E21-9BB2-376D29B3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433513"/>
            <a:ext cx="104679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1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глубину</a:t>
            </a:r>
            <a:endParaRPr lang="en-GB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8BB8B93-4E00-49FD-B1E7-3CB288EE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385888"/>
            <a:ext cx="105537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527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глубину</a:t>
            </a:r>
            <a:endParaRPr lang="en-GB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17D8CDA2-D044-4D83-ABA9-3A40C4C1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385888"/>
            <a:ext cx="107918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867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глубину</a:t>
            </a:r>
            <a:endParaRPr lang="en-GB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CEF303E-0B9D-407A-B6A1-C3C60C60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390650"/>
            <a:ext cx="1058227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72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Обход в глубину</a:t>
            </a:r>
            <a:endParaRPr lang="en-GB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302005CD-A819-4593-9B7F-C3B903DEA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276350"/>
            <a:ext cx="112014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193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78C64-BBA5-42D4-9E21-80D85A7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43" y="0"/>
            <a:ext cx="716011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EBA3E8-8FC9-4E13-8EAC-5FDB9BC07348}"/>
              </a:ext>
            </a:extLst>
          </p:cNvPr>
          <p:cNvSpPr txBox="1"/>
          <p:nvPr/>
        </p:nvSpPr>
        <p:spPr>
          <a:xfrm>
            <a:off x="10185315" y="3136612"/>
            <a:ext cx="11308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1818"/>
                </a:solidFill>
                <a:latin typeface="HeliosExtC"/>
              </a:rPr>
              <a:t>DFS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48269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Приемы – </a:t>
            </a:r>
            <a:r>
              <a:rPr lang="en-US" dirty="0"/>
              <a:t>binary search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441875" y="652007"/>
            <a:ext cx="113082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0" i="0" dirty="0">
                <a:solidFill>
                  <a:srgbClr val="181818"/>
                </a:solidFill>
                <a:effectLst/>
                <a:latin typeface="HeliosExtC"/>
              </a:rPr>
              <a:t>Тип поискового алгоритма, который последовательно делит пополам заранее отсортированный массив данных, чтобы обнаружить нужный элемент</a:t>
            </a:r>
            <a:endParaRPr lang="en-GB" sz="3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FAB67C1-857A-468A-9905-1FD69F4B6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" t="31113" r="4174" b="4739"/>
          <a:stretch/>
        </p:blipFill>
        <p:spPr bwMode="auto">
          <a:xfrm>
            <a:off x="2113093" y="2306320"/>
            <a:ext cx="7965814" cy="418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8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34F18A-F4EB-4A90-9B5A-66BAB01E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7" y="1078092"/>
            <a:ext cx="763667" cy="763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Приемы – </a:t>
            </a:r>
            <a:r>
              <a:rPr lang="en-US" dirty="0"/>
              <a:t>binary search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17" y="2005839"/>
            <a:ext cx="5141181" cy="2873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 времени – </a:t>
            </a:r>
            <a:r>
              <a:rPr lang="en-US" dirty="0"/>
              <a:t>O(log(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))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По памяти – </a:t>
            </a:r>
            <a:r>
              <a:rPr lang="en-US" dirty="0"/>
              <a:t>O(1)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EA0AF-D178-4AC7-A0CA-30279C68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85" y="1078091"/>
            <a:ext cx="763667" cy="7636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E5347E-27C6-471A-A37F-AD9BEB659D13}"/>
              </a:ext>
            </a:extLst>
          </p:cNvPr>
          <p:cNvSpPr txBox="1">
            <a:spLocks/>
          </p:cNvSpPr>
          <p:nvPr/>
        </p:nvSpPr>
        <p:spPr>
          <a:xfrm>
            <a:off x="1135884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Сложность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C2D11C-51BD-441F-926C-0E56A457A60B}"/>
              </a:ext>
            </a:extLst>
          </p:cNvPr>
          <p:cNvSpPr txBox="1">
            <a:spLocks/>
          </p:cNvSpPr>
          <p:nvPr/>
        </p:nvSpPr>
        <p:spPr>
          <a:xfrm>
            <a:off x="7313385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Подсказки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109997" y="4512921"/>
            <a:ext cx="113082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181818"/>
                </a:solidFill>
                <a:latin typeface="HeliosExtC"/>
              </a:rPr>
              <a:t>Find First and Last Position of Element in Sorted Array</a:t>
            </a:r>
            <a:endParaRPr lang="ru-RU" sz="3200" dirty="0">
              <a:solidFill>
                <a:srgbClr val="181818"/>
              </a:solidFill>
              <a:latin typeface="HeliosExtC"/>
            </a:endParaRPr>
          </a:p>
          <a:p>
            <a:r>
              <a:rPr lang="en-GB" sz="3200" b="0" i="0" dirty="0">
                <a:solidFill>
                  <a:srgbClr val="181818"/>
                </a:solidFill>
                <a:effectLst/>
                <a:latin typeface="HeliosExtC"/>
              </a:rPr>
              <a:t>Search in Rotated Sorted Array</a:t>
            </a:r>
            <a:endParaRPr lang="ru-RU" sz="3200" b="0" i="0" dirty="0">
              <a:solidFill>
                <a:srgbClr val="181818"/>
              </a:solidFill>
              <a:effectLst/>
              <a:latin typeface="HeliosExtC"/>
            </a:endParaRPr>
          </a:p>
          <a:p>
            <a:r>
              <a:rPr lang="en-GB" sz="3200" b="0" i="0" dirty="0">
                <a:solidFill>
                  <a:srgbClr val="181818"/>
                </a:solidFill>
                <a:effectLst/>
                <a:latin typeface="HeliosExtC"/>
              </a:rPr>
              <a:t>Find Peak Element</a:t>
            </a:r>
            <a:endParaRPr lang="ru-RU" sz="3200" b="0" i="0" dirty="0">
              <a:solidFill>
                <a:srgbClr val="181818"/>
              </a:solidFill>
              <a:effectLst/>
              <a:latin typeface="HeliosExtC"/>
            </a:endParaRPr>
          </a:p>
          <a:p>
            <a:endParaRPr lang="en-GB" sz="3200" b="0" i="0" dirty="0">
              <a:solidFill>
                <a:srgbClr val="181818"/>
              </a:solidFill>
              <a:effectLst/>
              <a:latin typeface="HeliosExtC"/>
            </a:endParaRPr>
          </a:p>
          <a:p>
            <a:endParaRPr lang="en-GB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4A17BE-AAB8-4510-8919-2BAB9BD6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42699" y="2126865"/>
            <a:ext cx="4306601" cy="9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CB7AFE-EDFE-4493-9B6B-5E7E67C0C3FA}"/>
              </a:ext>
            </a:extLst>
          </p:cNvPr>
          <p:cNvSpPr txBox="1">
            <a:spLocks/>
          </p:cNvSpPr>
          <p:nvPr/>
        </p:nvSpPr>
        <p:spPr>
          <a:xfrm>
            <a:off x="6277065" y="2005839"/>
            <a:ext cx="5141181" cy="2873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Сортированный массив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Отсортированная матрица</a:t>
            </a:r>
          </a:p>
        </p:txBody>
      </p:sp>
    </p:spTree>
    <p:extLst>
      <p:ext uri="{BB962C8B-B14F-4D97-AF65-F5344CB8AC3E}">
        <p14:creationId xmlns:p14="http://schemas.microsoft.com/office/powerpoint/2010/main" val="79736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34F18A-F4EB-4A90-9B5A-66BAB01E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7" y="1078092"/>
            <a:ext cx="763667" cy="763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Преимущества перед массивами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17" y="2005839"/>
            <a:ext cx="5141181" cy="28735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Вставка  –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O(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Удаление  –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O(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Поиск по ключу  –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O(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dirty="0"/>
              <a:t>Поиск по значению  – </a:t>
            </a:r>
            <a:r>
              <a:rPr lang="en-US" dirty="0"/>
              <a:t>O(n)</a:t>
            </a:r>
          </a:p>
          <a:p>
            <a:pPr marL="0" indent="0">
              <a:buNone/>
            </a:pPr>
            <a:r>
              <a:rPr lang="pt-BR" dirty="0"/>
              <a:t>Object.keys() — O(n)</a:t>
            </a:r>
          </a:p>
          <a:p>
            <a:pPr marL="0" indent="0">
              <a:buNone/>
            </a:pPr>
            <a:r>
              <a:rPr lang="pt-BR" dirty="0"/>
              <a:t>Object.values() — O(n)</a:t>
            </a:r>
          </a:p>
          <a:p>
            <a:pPr marL="0" indent="0">
              <a:buNone/>
            </a:pPr>
            <a:r>
              <a:rPr lang="pt-BR" dirty="0"/>
              <a:t>Object.entries() — O(n)</a:t>
            </a:r>
            <a:endParaRPr lang="ru-RU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E5347E-27C6-471A-A37F-AD9BEB659D13}"/>
              </a:ext>
            </a:extLst>
          </p:cNvPr>
          <p:cNvSpPr txBox="1">
            <a:spLocks/>
          </p:cNvSpPr>
          <p:nvPr/>
        </p:nvSpPr>
        <p:spPr>
          <a:xfrm>
            <a:off x="1135884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>
                <a:solidFill>
                  <a:srgbClr val="535374"/>
                </a:solidFill>
              </a:rPr>
              <a:t>hash map</a:t>
            </a:r>
            <a:endParaRPr lang="ru-RU" sz="3600" dirty="0">
              <a:solidFill>
                <a:srgbClr val="535374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4A17BE-AAB8-4510-8919-2BAB9BD6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42699" y="2126865"/>
            <a:ext cx="4306601" cy="9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9A706-C489-44F8-99A0-031B9B90D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602" y="1078092"/>
            <a:ext cx="763667" cy="7636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EB6E03-FB6E-4A18-B393-39214CE252ED}"/>
              </a:ext>
            </a:extLst>
          </p:cNvPr>
          <p:cNvSpPr txBox="1">
            <a:spLocks/>
          </p:cNvSpPr>
          <p:nvPr/>
        </p:nvSpPr>
        <p:spPr>
          <a:xfrm>
            <a:off x="6678602" y="2005839"/>
            <a:ext cx="5141181" cy="2873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Insert / Remove at the end — O(1)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</a:rPr>
              <a:t>Insert / Remove at Beginning — O(n)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Access — O(1)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</a:rPr>
              <a:t>Search — O(n)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Push / pop — O(1)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Shift/ unshift — O (n)</a:t>
            </a:r>
            <a:endParaRPr lang="ru-RU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concat</a:t>
            </a:r>
            <a:r>
              <a:rPr lang="en-GB" dirty="0"/>
              <a:t> / slice/splice — O (n)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forEach</a:t>
            </a:r>
            <a:r>
              <a:rPr lang="en-GB" dirty="0"/>
              <a:t> / map/filter / reduce — O(n)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238E03-C2C1-492E-9FE5-5A03AD980593}"/>
              </a:ext>
            </a:extLst>
          </p:cNvPr>
          <p:cNvSpPr txBox="1">
            <a:spLocks/>
          </p:cNvSpPr>
          <p:nvPr/>
        </p:nvSpPr>
        <p:spPr>
          <a:xfrm>
            <a:off x="7442269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Массив</a:t>
            </a:r>
          </a:p>
        </p:txBody>
      </p:sp>
    </p:spTree>
    <p:extLst>
      <p:ext uri="{BB962C8B-B14F-4D97-AF65-F5344CB8AC3E}">
        <p14:creationId xmlns:p14="http://schemas.microsoft.com/office/powerpoint/2010/main" val="4111517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A5BFFD-E310-43D3-B319-D61C8505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09" y="342469"/>
            <a:ext cx="6173061" cy="6173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E777D4-C6EE-423D-AD94-A32E6C01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60" y="-1"/>
            <a:ext cx="458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14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5BF942-6D28-4B6B-A84C-A431D30D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79" y="44045"/>
            <a:ext cx="8710842" cy="681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01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300AD8-67E6-4623-9797-5D2BA32B9DE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52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В следующем эпезоде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F359D-720F-4653-B2E6-ED42A7E97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652007"/>
            <a:ext cx="10515600" cy="4351338"/>
          </a:xfrm>
        </p:spPr>
        <p:txBody>
          <a:bodyPr/>
          <a:lstStyle/>
          <a:p>
            <a:r>
              <a:rPr lang="ru-RU" dirty="0"/>
              <a:t>2 </a:t>
            </a:r>
            <a:r>
              <a:rPr lang="en-US" dirty="0"/>
              <a:t>pointers</a:t>
            </a:r>
            <a:endParaRPr lang="ru-RU" dirty="0"/>
          </a:p>
          <a:p>
            <a:r>
              <a:rPr lang="ru-RU" dirty="0"/>
              <a:t>Сортировка подсчетом со сложностью </a:t>
            </a:r>
            <a:r>
              <a:rPr lang="en-US" dirty="0"/>
              <a:t>O(n)</a:t>
            </a:r>
            <a:endParaRPr lang="ru-RU" dirty="0"/>
          </a:p>
          <a:p>
            <a:r>
              <a:rPr lang="ru-RU" dirty="0"/>
              <a:t>Префиксные суммы</a:t>
            </a:r>
          </a:p>
          <a:p>
            <a:r>
              <a:rPr lang="ru-RU" dirty="0"/>
              <a:t>Скользящее окно</a:t>
            </a:r>
          </a:p>
          <a:p>
            <a:r>
              <a:rPr lang="ru-RU" dirty="0"/>
              <a:t>Кеширование</a:t>
            </a:r>
          </a:p>
          <a:p>
            <a:r>
              <a:rPr lang="ru-RU" b="1" dirty="0"/>
              <a:t>Рекурсия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B75FE75-287E-4419-9EAF-222E9F30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46203"/>
            <a:ext cx="4318000" cy="12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B3524F40-7CBA-4D94-9607-EA250A2E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60" y="1850327"/>
            <a:ext cx="57150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5B08A865-E0E4-4B0B-91BB-431396A7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65" y="4170516"/>
            <a:ext cx="5291455" cy="116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иллюстрация скользящего окна">
            <a:extLst>
              <a:ext uri="{FF2B5EF4-FFF2-40B4-BE49-F238E27FC236}">
                <a16:creationId xmlns:a16="http://schemas.microsoft.com/office/drawing/2014/main" id="{553A697C-5C37-402C-BDCC-2CE1416E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" y="4010495"/>
            <a:ext cx="40195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cat cache">
            <a:extLst>
              <a:ext uri="{FF2B5EF4-FFF2-40B4-BE49-F238E27FC236}">
                <a16:creationId xmlns:a16="http://schemas.microsoft.com/office/drawing/2014/main" id="{42892A18-A0E1-48E0-8788-BA5F4870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770" y="2316480"/>
            <a:ext cx="5576230" cy="40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>
            <a:extLst>
              <a:ext uri="{FF2B5EF4-FFF2-40B4-BE49-F238E27FC236}">
                <a16:creationId xmlns:a16="http://schemas.microsoft.com/office/drawing/2014/main" id="{A2FE2291-CDD4-49A8-8021-7CE32D26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05" y="1899997"/>
            <a:ext cx="5753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96503A3E-6E23-497E-9B5C-2E880DE6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899997"/>
            <a:ext cx="5753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F69EABE2-273D-4443-9166-4E0FAB0D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895" y="1890715"/>
            <a:ext cx="5753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F7170A7B-1A68-43F5-A385-8D985516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895" y="1909279"/>
            <a:ext cx="5753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49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A81D-9B22-48A4-9B92-5AF9CA92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10D19-E44D-40AA-AAF7-22BE1823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560"/>
            <a:ext cx="10515600" cy="5060315"/>
          </a:xfrm>
        </p:spPr>
        <p:txBody>
          <a:bodyPr>
            <a:normAutofit/>
          </a:bodyPr>
          <a:lstStyle/>
          <a:p>
            <a:r>
              <a:rPr lang="en-GB" sz="2000" dirty="0">
                <a:hlinkClick r:id="rId2"/>
              </a:rPr>
              <a:t>https://www.youtube.com/@sashalukin/videos</a:t>
            </a:r>
            <a:endParaRPr lang="ru-RU" sz="2000" dirty="0"/>
          </a:p>
          <a:p>
            <a:r>
              <a:rPr lang="en-GB" sz="2000" dirty="0">
                <a:hlinkClick r:id="rId3"/>
              </a:rPr>
              <a:t>https://www.youtube.com/watch?v=2Od3MV1-mpk&amp;list=PL0k-9Y7O1GwccXKHRzmvVj17yB7T9pjTo</a:t>
            </a:r>
            <a:endParaRPr lang="ru-RU" sz="2000" dirty="0"/>
          </a:p>
          <a:p>
            <a:r>
              <a:rPr lang="en-GB" sz="2000" dirty="0">
                <a:hlinkClick r:id="rId4"/>
              </a:rPr>
              <a:t>https://ru.hexlet.io/blog/posts/grokaem-algoritmy-gayd-po-algoritmam-dlya-teh-komu-slozhno-reshat-zadachi</a:t>
            </a:r>
            <a:endParaRPr lang="ru-RU" sz="2000" dirty="0"/>
          </a:p>
          <a:p>
            <a:r>
              <a:rPr lang="en-GB" sz="2000" dirty="0">
                <a:hlinkClick r:id="rId5"/>
              </a:rPr>
              <a:t>https://stackabuse.com/binary-search-in-javascript/</a:t>
            </a:r>
            <a:endParaRPr lang="en-GB" sz="2000" dirty="0"/>
          </a:p>
          <a:p>
            <a:r>
              <a:rPr lang="en-GB" sz="2000" dirty="0">
                <a:hlinkClick r:id="rId6"/>
              </a:rPr>
              <a:t>https://dev.to/lukocastillo/time-complexity-big-0-for-javascript-array-methods-and-examples-mlg</a:t>
            </a:r>
            <a:endParaRPr lang="en-GB" sz="2000" dirty="0"/>
          </a:p>
          <a:p>
            <a:r>
              <a:rPr lang="en-GB" sz="2000" dirty="0">
                <a:hlinkClick r:id="rId7"/>
              </a:rPr>
              <a:t>https://codedamn.com/news/javascript/sets-in-javascript-2</a:t>
            </a:r>
            <a:endParaRPr lang="en-GB" sz="2000" dirty="0"/>
          </a:p>
          <a:p>
            <a:r>
              <a:rPr lang="en-GB" sz="2000" dirty="0">
                <a:hlinkClick r:id="rId8"/>
              </a:rPr>
              <a:t>https://www.freecodecamp.org/news/data-structures-in-javascript-with-examples/</a:t>
            </a:r>
            <a:endParaRPr lang="en-GB" sz="2000" dirty="0"/>
          </a:p>
          <a:p>
            <a:r>
              <a:rPr lang="en-GB" sz="2000" dirty="0">
                <a:hlinkClick r:id="rId9"/>
              </a:rPr>
              <a:t>https://tharinducs.medium.com/time-complexity-of-objects-and-arrays-js-algo-02-5cd8ead23b91#:~:text=If%20you%20want%20to%20insert,remove%20and%20insert%20a%20property</a:t>
            </a:r>
            <a:r>
              <a:rPr lang="en-GB" sz="2000" dirty="0"/>
              <a:t>.</a:t>
            </a:r>
          </a:p>
          <a:p>
            <a:r>
              <a:rPr lang="en-GB" sz="2000" dirty="0">
                <a:hlinkClick r:id="rId10"/>
              </a:rPr>
              <a:t>https://habr.com/ru/articles/504374/</a:t>
            </a:r>
            <a:endParaRPr lang="en-GB" sz="2000" dirty="0"/>
          </a:p>
          <a:p>
            <a:endParaRPr lang="en-GB" sz="2000" dirty="0"/>
          </a:p>
          <a:p>
            <a:endParaRPr lang="ru-RU" sz="2000" dirty="0"/>
          </a:p>
          <a:p>
            <a:endParaRPr lang="ru-RU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4738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Приемы – </a:t>
            </a:r>
            <a:r>
              <a:rPr lang="en-US" dirty="0"/>
              <a:t>2 pointers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77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Приемы – сортировка подсчетом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90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Приемы – рекурсия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647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Приемы – кеширование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069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Приемы – префиксные суммы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65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приемы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2627C6-5813-42DE-AEE9-15D9AE9A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Проход 2 раза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70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Структуры – </a:t>
            </a:r>
            <a:r>
              <a:rPr lang="en-GB" dirty="0"/>
              <a:t>hash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EA0AF-D178-4AC7-A0CA-30279C68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85" y="652007"/>
            <a:ext cx="763667" cy="76366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C2D11C-51BD-441F-926C-0E56A457A60B}"/>
              </a:ext>
            </a:extLst>
          </p:cNvPr>
          <p:cNvSpPr txBox="1">
            <a:spLocks/>
          </p:cNvSpPr>
          <p:nvPr/>
        </p:nvSpPr>
        <p:spPr>
          <a:xfrm>
            <a:off x="1268185" y="778953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Подсказки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231865" y="5122521"/>
            <a:ext cx="113082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Two Sum</a:t>
            </a:r>
          </a:p>
          <a:p>
            <a:r>
              <a:rPr lang="en-GB" sz="3200" dirty="0"/>
              <a:t>Longest Substring Without Repeating Characters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CB7AFE-EDFE-4493-9B6B-5E7E67C0C3FA}"/>
              </a:ext>
            </a:extLst>
          </p:cNvPr>
          <p:cNvSpPr txBox="1">
            <a:spLocks/>
          </p:cNvSpPr>
          <p:nvPr/>
        </p:nvSpPr>
        <p:spPr>
          <a:xfrm>
            <a:off x="231865" y="1579755"/>
            <a:ext cx="11574055" cy="2873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Нужен поиск элементов, или проверка их существования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Нужно кэширование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Когда непонятно что использовать чтобы снизить сложность по ввремени, можно попробовать </a:t>
            </a:r>
            <a:r>
              <a:rPr lang="en-GB" dirty="0"/>
              <a:t>hash map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381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Нарисовать задачу на листе бумаги</a:t>
            </a:r>
            <a:r>
              <a:rPr lang="en-US" dirty="0"/>
              <a:t>/</a:t>
            </a:r>
            <a:r>
              <a:rPr lang="ru-RU" dirty="0"/>
              <a:t>доске</a:t>
            </a:r>
          </a:p>
          <a:p>
            <a:r>
              <a:rPr lang="ru-RU" dirty="0"/>
              <a:t>Обратить внимание на особенности данных</a:t>
            </a:r>
          </a:p>
          <a:p>
            <a:r>
              <a:rPr lang="ru-RU" dirty="0"/>
              <a:t>Использовать подсказки из ограничений</a:t>
            </a:r>
          </a:p>
          <a:p>
            <a:r>
              <a:rPr lang="ru-RU" dirty="0"/>
              <a:t>Озвучивать мысли вслух, если решаете под контролем знающего решение</a:t>
            </a:r>
          </a:p>
          <a:p>
            <a:r>
              <a:rPr lang="ru-RU" dirty="0"/>
              <a:t>Практика</a:t>
            </a:r>
          </a:p>
          <a:p>
            <a:r>
              <a:rPr lang="ru-RU" dirty="0"/>
              <a:t>Насмотренность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61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01C2E-6532-47E2-9D8F-C1298A27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17802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DE4FF-481E-4FD4-8E47-18653C35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13" y="1421194"/>
            <a:ext cx="6725287" cy="42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5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Структуры – Стек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441875" y="652007"/>
            <a:ext cx="113082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181818"/>
                </a:solidFill>
                <a:latin typeface="HeliosExtC"/>
              </a:rPr>
              <a:t>Стек — упорядоченный набор элементов, в которой добавление новых элементов и удаление существующих производится с одного конца, называемого вершиной стека</a:t>
            </a:r>
            <a:r>
              <a:rPr lang="ru-RU" sz="3200" b="0" i="0" dirty="0">
                <a:solidFill>
                  <a:srgbClr val="181818"/>
                </a:solidFill>
                <a:effectLst/>
                <a:latin typeface="HeliosExtC"/>
              </a:rPr>
              <a:t>. LIFO (Last In First Out, последним пришел — первым вышел) В </a:t>
            </a:r>
            <a:r>
              <a:rPr lang="en-US" sz="3200" b="0" i="0" dirty="0">
                <a:solidFill>
                  <a:srgbClr val="181818"/>
                </a:solidFill>
                <a:effectLst/>
                <a:latin typeface="HeliosExtC"/>
              </a:rPr>
              <a:t>JS </a:t>
            </a:r>
            <a:r>
              <a:rPr lang="ru-RU" sz="3200" b="0" i="0" dirty="0">
                <a:solidFill>
                  <a:srgbClr val="181818"/>
                </a:solidFill>
                <a:effectLst/>
                <a:latin typeface="HeliosExtC"/>
              </a:rPr>
              <a:t>можно использовать массив как стек</a:t>
            </a:r>
            <a:endParaRPr lang="en-GB" sz="3200" b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54F7E51-B5A9-42B0-B1EF-B7C64833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4" y="3203575"/>
            <a:ext cx="7062775" cy="314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6855304-ACD3-4C80-A875-B3ED77E6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79" y="4430945"/>
            <a:ext cx="3474721" cy="161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6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34F18A-F4EB-4A90-9B5A-66BAB01E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17" y="1078092"/>
            <a:ext cx="763667" cy="763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Структуры – Стек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ED25E-4CAC-451B-BCA8-25EABAE6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17" y="2005839"/>
            <a:ext cx="5141181" cy="2873596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/>
              <a:t>– </a:t>
            </a:r>
            <a:r>
              <a:rPr lang="en-US" dirty="0"/>
              <a:t>O(1)</a:t>
            </a:r>
            <a:endParaRPr lang="ru-RU" dirty="0"/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Pop </a:t>
            </a:r>
            <a:r>
              <a:rPr lang="ru-RU" dirty="0"/>
              <a:t>– </a:t>
            </a:r>
            <a:r>
              <a:rPr lang="en-US" dirty="0"/>
              <a:t>O(1)</a:t>
            </a:r>
            <a:endParaRPr lang="ru-RU" dirty="0"/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eek </a:t>
            </a:r>
            <a:r>
              <a:rPr lang="ru-RU" dirty="0"/>
              <a:t>– </a:t>
            </a:r>
            <a:r>
              <a:rPr lang="en-US" dirty="0"/>
              <a:t>O(1)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EA0AF-D178-4AC7-A0CA-30279C683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85" y="1078091"/>
            <a:ext cx="763667" cy="7636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E5347E-27C6-471A-A37F-AD9BEB659D13}"/>
              </a:ext>
            </a:extLst>
          </p:cNvPr>
          <p:cNvSpPr txBox="1">
            <a:spLocks/>
          </p:cNvSpPr>
          <p:nvPr/>
        </p:nvSpPr>
        <p:spPr>
          <a:xfrm>
            <a:off x="1135884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Сложность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C2D11C-51BD-441F-926C-0E56A457A60B}"/>
              </a:ext>
            </a:extLst>
          </p:cNvPr>
          <p:cNvSpPr txBox="1">
            <a:spLocks/>
          </p:cNvSpPr>
          <p:nvPr/>
        </p:nvSpPr>
        <p:spPr>
          <a:xfrm>
            <a:off x="7313385" y="1205037"/>
            <a:ext cx="3061917" cy="65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535374"/>
                </a:solidFill>
              </a:rPr>
              <a:t>Подсказки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109997" y="4512921"/>
            <a:ext cx="113082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3200" dirty="0">
              <a:solidFill>
                <a:srgbClr val="181818"/>
              </a:solidFill>
              <a:latin typeface="HeliosExtC"/>
            </a:endParaRPr>
          </a:p>
          <a:p>
            <a:r>
              <a:rPr lang="en-GB" sz="3200" dirty="0">
                <a:solidFill>
                  <a:srgbClr val="181818"/>
                </a:solidFill>
                <a:latin typeface="HeliosExtC"/>
              </a:rPr>
              <a:t>Valid Parentheses</a:t>
            </a:r>
          </a:p>
          <a:p>
            <a:r>
              <a:rPr lang="en-GB" sz="3200" b="0" i="0" dirty="0">
                <a:solidFill>
                  <a:srgbClr val="181818"/>
                </a:solidFill>
                <a:effectLst/>
                <a:latin typeface="HeliosExtC"/>
              </a:rPr>
              <a:t>Evaluate Reverse Polish Notation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4A17BE-AAB8-4510-8919-2BAB9BD6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42699" y="2126865"/>
            <a:ext cx="4306601" cy="9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CB7AFE-EDFE-4493-9B6B-5E7E67C0C3FA}"/>
              </a:ext>
            </a:extLst>
          </p:cNvPr>
          <p:cNvSpPr txBox="1">
            <a:spLocks/>
          </p:cNvSpPr>
          <p:nvPr/>
        </p:nvSpPr>
        <p:spPr>
          <a:xfrm>
            <a:off x="6277065" y="2005839"/>
            <a:ext cx="5640615" cy="2873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Разбор синтаксической последовательности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Польская нотация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Используется при обходе дерева в глубину</a:t>
            </a:r>
          </a:p>
        </p:txBody>
      </p:sp>
    </p:spTree>
    <p:extLst>
      <p:ext uri="{BB962C8B-B14F-4D97-AF65-F5344CB8AC3E}">
        <p14:creationId xmlns:p14="http://schemas.microsoft.com/office/powerpoint/2010/main" val="354432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BAA78C0-1663-43D7-A364-17E24C06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6" y="0"/>
            <a:ext cx="4947947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EE382A-027E-489E-B18B-5CC6AB5B2A05}"/>
              </a:ext>
            </a:extLst>
          </p:cNvPr>
          <p:cNvSpPr txBox="1"/>
          <p:nvPr/>
        </p:nvSpPr>
        <p:spPr>
          <a:xfrm>
            <a:off x="6553200" y="6393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https://www.youtube.com/watch?v=C6CbIReHsNk&amp;t=90s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2A1144-5A98-4854-B5C4-174DF440D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80" y="0"/>
            <a:ext cx="7150319" cy="57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3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CD40-9DBA-407F-A596-6F6EE66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20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Структуры – Очередь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4D7CE-FCD8-422E-86E8-F02F9C4FDC01}"/>
              </a:ext>
            </a:extLst>
          </p:cNvPr>
          <p:cNvSpPr txBox="1"/>
          <p:nvPr/>
        </p:nvSpPr>
        <p:spPr>
          <a:xfrm>
            <a:off x="441875" y="652007"/>
            <a:ext cx="1130824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181818"/>
                </a:solidFill>
                <a:latin typeface="HeliosExtC"/>
              </a:rPr>
              <a:t>Очередь — упорядоченный набор элементов, где добавление новых элементов происходит в конец очереди, а удаление — из начала</a:t>
            </a:r>
            <a:r>
              <a:rPr lang="ru-RU" sz="3200" b="0" i="0" dirty="0">
                <a:solidFill>
                  <a:srgbClr val="181818"/>
                </a:solidFill>
                <a:effectLst/>
                <a:latin typeface="HeliosExtC"/>
              </a:rPr>
              <a:t>. FIFO (First In First Out, первый пришел — первый вышел). Не исполльзуйте массив влоб для ее реализации.</a:t>
            </a:r>
            <a:endParaRPr lang="en-GB" sz="3200" b="1" dirty="0"/>
          </a:p>
        </p:txBody>
      </p:sp>
      <p:pic>
        <p:nvPicPr>
          <p:cNvPr id="13314" name="Picture 2" descr="Очередь">
            <a:extLst>
              <a:ext uri="{FF2B5EF4-FFF2-40B4-BE49-F238E27FC236}">
                <a16:creationId xmlns:a16="http://schemas.microsoft.com/office/drawing/2014/main" id="{C91C960C-923D-4229-83FA-A2CBAEBC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3568615"/>
            <a:ext cx="4486910" cy="293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8C439-252E-4F61-90BD-B903C2A44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569" y="3895035"/>
            <a:ext cx="3933592" cy="260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547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17365</TotalTime>
  <Words>1252</Words>
  <Application>Microsoft Office PowerPoint</Application>
  <PresentationFormat>Widescreen</PresentationFormat>
  <Paragraphs>179</Paragraphs>
  <Slides>40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HeliosExtC</vt:lpstr>
      <vt:lpstr>Office Theme</vt:lpstr>
      <vt:lpstr>Алгоритмические задачи</vt:lpstr>
      <vt:lpstr>Структуры – hash map</vt:lpstr>
      <vt:lpstr>Преимущества перед массивами</vt:lpstr>
      <vt:lpstr>Структуры – hash map</vt:lpstr>
      <vt:lpstr>PowerPoint Presentation</vt:lpstr>
      <vt:lpstr>Структуры – Стек</vt:lpstr>
      <vt:lpstr>Структуры – Стек</vt:lpstr>
      <vt:lpstr>PowerPoint Presentation</vt:lpstr>
      <vt:lpstr>Структуры – Очередь</vt:lpstr>
      <vt:lpstr>Структуры – Очередь</vt:lpstr>
      <vt:lpstr>PowerPoint Presentation</vt:lpstr>
      <vt:lpstr>Структуры – графы</vt:lpstr>
      <vt:lpstr>Структуры – графы</vt:lpstr>
      <vt:lpstr>Структуры – графы</vt:lpstr>
      <vt:lpstr>Обход в ширину</vt:lpstr>
      <vt:lpstr>Обход в ширину</vt:lpstr>
      <vt:lpstr>Обход в ширину</vt:lpstr>
      <vt:lpstr>Обход в ширину</vt:lpstr>
      <vt:lpstr>Обход в глубину</vt:lpstr>
      <vt:lpstr>Обход в глубину</vt:lpstr>
      <vt:lpstr>PowerPoint Presentation</vt:lpstr>
      <vt:lpstr>Обход в глубину</vt:lpstr>
      <vt:lpstr>Обход в глубину</vt:lpstr>
      <vt:lpstr>Обход в глубину</vt:lpstr>
      <vt:lpstr>Обход в глубину</vt:lpstr>
      <vt:lpstr>Обход в глубину</vt:lpstr>
      <vt:lpstr>PowerPoint Presentation</vt:lpstr>
      <vt:lpstr>Приемы – binary search</vt:lpstr>
      <vt:lpstr>Приемы – binary search</vt:lpstr>
      <vt:lpstr>PowerPoint Presentation</vt:lpstr>
      <vt:lpstr>PowerPoint Presentation</vt:lpstr>
      <vt:lpstr>PowerPoint Presentation</vt:lpstr>
      <vt:lpstr>Материалы</vt:lpstr>
      <vt:lpstr>Приемы – 2 pointers</vt:lpstr>
      <vt:lpstr>Приемы – сортировка подсчетом</vt:lpstr>
      <vt:lpstr>Приемы – рекурсия</vt:lpstr>
      <vt:lpstr>Приемы – кеширование</vt:lpstr>
      <vt:lpstr>Приемы – префиксные суммы</vt:lpstr>
      <vt:lpstr>Другие приемы</vt:lpstr>
      <vt:lpstr>Рекомендации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Алгоритмические задачи</dc:title>
  <dc:creator>User</dc:creator>
  <cp:lastModifiedBy>User</cp:lastModifiedBy>
  <cp:revision>16</cp:revision>
  <dcterms:created xsi:type="dcterms:W3CDTF">2024-03-24T11:54:03Z</dcterms:created>
  <dcterms:modified xsi:type="dcterms:W3CDTF">2024-04-05T13:19:09Z</dcterms:modified>
</cp:coreProperties>
</file>